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2"/>
  </p:notesMasterIdLst>
  <p:sldIdLst>
    <p:sldId id="291" r:id="rId2"/>
    <p:sldId id="308" r:id="rId3"/>
    <p:sldId id="309" r:id="rId4"/>
    <p:sldId id="310" r:id="rId5"/>
    <p:sldId id="311" r:id="rId6"/>
    <p:sldId id="307" r:id="rId7"/>
    <p:sldId id="292" r:id="rId8"/>
    <p:sldId id="296" r:id="rId9"/>
    <p:sldId id="298" r:id="rId10"/>
    <p:sldId id="312" r:id="rId11"/>
  </p:sldIdLst>
  <p:sldSz cx="9144000" cy="6858000" type="screen4x3"/>
  <p:notesSz cx="6858000" cy="9144000"/>
  <p:defaultTextStyle>
    <a:defPPr>
      <a:defRPr lang="en-GB"/>
    </a:defPPr>
    <a:lvl1pPr algn="l" rtl="0" fontAlgn="base">
      <a:lnSpc>
        <a:spcPct val="90000"/>
      </a:lnSpc>
      <a:spcBef>
        <a:spcPct val="20000"/>
      </a:spcBef>
      <a:spcAft>
        <a:spcPct val="0"/>
      </a:spcAft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B9DB1"/>
    <a:srgbClr val="B3099B"/>
    <a:srgbClr val="15FF03"/>
    <a:srgbClr val="03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809" autoAdjust="0"/>
    <p:restoredTop sz="91037" autoAdjust="0"/>
  </p:normalViewPr>
  <p:slideViewPr>
    <p:cSldViewPr>
      <p:cViewPr varScale="1">
        <p:scale>
          <a:sx n="68" d="100"/>
          <a:sy n="68" d="100"/>
        </p:scale>
        <p:origin x="-1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2262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CF16510-D99E-4977-B769-6A9C33CC31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76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kumimoji="1"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kumimoji="1"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6361B-12CE-4ECD-9F9D-59C4C8D68E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25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16D6F-18B0-4992-AB3F-B04061BD1F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06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2D26F-26B7-41D2-AE75-A8879D914D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59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0987C-241F-4F14-BD86-8D97ADEB7F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37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74892-97D8-4AAE-9A66-FBFF8C12B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23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6ED8C-AA4E-4548-B2B8-D02C0ABE76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67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3BD86-5102-42B9-A168-3904821670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706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E96F-F046-4C17-9F5A-5596753A5D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71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8C332-1907-4491-B73F-93D47C4D28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78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12101-DB44-4D0D-A191-132FEF6CA4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76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8A2EC-EBA2-4E1D-A230-F2DF84408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92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kumimoji="1"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4BA9482-B960-4629-A2DD-83D722ABD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71550" y="908050"/>
            <a:ext cx="7721600" cy="1143000"/>
          </a:xfrm>
        </p:spPr>
        <p:txBody>
          <a:bodyPr/>
          <a:lstStyle/>
          <a:p>
            <a:pPr eaLnBrk="1" hangingPunct="1"/>
            <a:r>
              <a:rPr lang="en-GB" smtClean="0">
                <a:latin typeface="Comic Sans MS" pitchFamily="66" charset="0"/>
              </a:rPr>
              <a:t>Les verbes au pr</a:t>
            </a:r>
            <a:r>
              <a:rPr lang="en-US" smtClean="0">
                <a:latin typeface="Comic Sans MS" pitchFamily="66" charset="0"/>
              </a:rPr>
              <a:t>ésent</a:t>
            </a:r>
          </a:p>
        </p:txBody>
      </p:sp>
      <p:pic>
        <p:nvPicPr>
          <p:cNvPr id="3075" name="Picture 6" descr="bd00146_"/>
          <p:cNvPicPr>
            <a:picLocks noChangeAspect="1" noChangeArrowheads="1"/>
          </p:cNvPicPr>
          <p:nvPr>
            <p:ph type="subTitle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2420938"/>
            <a:ext cx="3095625" cy="3070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</a:rPr>
              <a:t/>
            </a:r>
            <a:br>
              <a:rPr lang="en-US" smtClean="0">
                <a:latin typeface="Comic Sans MS" pitchFamily="66" charset="0"/>
              </a:rPr>
            </a:br>
            <a:r>
              <a:rPr lang="en-US" smtClean="0">
                <a:latin typeface="Comic Sans MS" pitchFamily="66" charset="0"/>
              </a:rPr>
              <a:t>Nawr, ceisiwch gwblhau eich rhestri o ferfau rheolaidd eraill yn eich llyfryn.</a:t>
            </a:r>
            <a:br>
              <a:rPr lang="en-US" smtClean="0">
                <a:latin typeface="Comic Sans MS" pitchFamily="66" charset="0"/>
              </a:rPr>
            </a:br>
            <a:r>
              <a:rPr lang="en-US" smtClean="0">
                <a:latin typeface="Comic Sans MS" pitchFamily="66" charset="0"/>
              </a:rPr>
              <a:t/>
            </a:r>
            <a:br>
              <a:rPr lang="en-US" smtClean="0">
                <a:latin typeface="Comic Sans MS" pitchFamily="66" charset="0"/>
              </a:rPr>
            </a:br>
            <a:r>
              <a:rPr lang="en-US" smtClean="0">
                <a:latin typeface="Comic Sans MS" pitchFamily="66" charset="0"/>
              </a:rPr>
              <a:t>Yna, ceisiwch yr ymarferion sy’n dilyn.</a:t>
            </a:r>
          </a:p>
        </p:txBody>
      </p:sp>
      <p:pic>
        <p:nvPicPr>
          <p:cNvPr id="12291" name="Picture 2" descr="C:\Documents and Settings\Admin\Local Settings\Temporary Internet Files\Content.IE5\1P58MU54\MC90030011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581525"/>
            <a:ext cx="1408112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20000" cy="1143000"/>
          </a:xfrm>
        </p:spPr>
        <p:txBody>
          <a:bodyPr/>
          <a:lstStyle/>
          <a:p>
            <a:r>
              <a:rPr lang="en-US" smtClean="0">
                <a:latin typeface="Comic Sans MS" pitchFamily="66" charset="0"/>
              </a:rPr>
              <a:t>Le présent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12875"/>
            <a:ext cx="7620000" cy="51847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dirty="0" smtClean="0">
                <a:latin typeface="Comic Sans MS" pitchFamily="66" charset="0"/>
              </a:rPr>
              <a:t>Mae </a:t>
            </a:r>
            <a:r>
              <a:rPr lang="en-US" sz="2800" dirty="0" err="1" smtClean="0">
                <a:latin typeface="Comic Sans MS" pitchFamily="66" charset="0"/>
              </a:rPr>
              <a:t>amser</a:t>
            </a:r>
            <a:r>
              <a:rPr lang="en-US" sz="2800" dirty="0" smtClean="0">
                <a:latin typeface="Comic Sans MS" pitchFamily="66" charset="0"/>
              </a:rPr>
              <a:t> y </a:t>
            </a:r>
            <a:r>
              <a:rPr lang="en-US" sz="2800" dirty="0" err="1" smtClean="0">
                <a:latin typeface="Comic Sans MS" pitchFamily="66" charset="0"/>
              </a:rPr>
              <a:t>presennol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yn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cael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ei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ddefnyddio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i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esbonio</a:t>
            </a:r>
            <a:r>
              <a:rPr lang="en-US" sz="2800" dirty="0" smtClean="0">
                <a:latin typeface="Comic Sans MS" pitchFamily="66" charset="0"/>
              </a:rPr>
              <a:t>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yr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hyn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rydych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yn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gwneud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nawr</a:t>
            </a:r>
            <a:endParaRPr lang="en-US" sz="2800" u="sng" dirty="0" smtClean="0">
              <a:solidFill>
                <a:srgbClr val="B309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>
              <a:buFontTx/>
              <a:buNone/>
              <a:defRPr/>
            </a:pPr>
            <a:r>
              <a:rPr lang="en-US" sz="2800" i="1" dirty="0" smtClean="0">
                <a:latin typeface="Comic Sans MS" pitchFamily="66" charset="0"/>
              </a:rPr>
              <a:t>    (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Rwy’n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gwneud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fy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ngwaith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cartref</a:t>
            </a:r>
            <a:r>
              <a:rPr lang="en-US" sz="2800" i="1" dirty="0" smtClean="0">
                <a:latin typeface="Comic Sans MS" pitchFamily="66" charset="0"/>
              </a:rPr>
              <a:t>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yr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hyn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rydych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yn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gwneud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fel</a:t>
            </a:r>
            <a:r>
              <a:rPr lang="en-US" sz="2800" u="sng" dirty="0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arfer</a:t>
            </a:r>
            <a:endParaRPr lang="en-US" sz="2800" u="sng" dirty="0" smtClean="0">
              <a:solidFill>
                <a:srgbClr val="B309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>
              <a:buFontTx/>
              <a:buNone/>
              <a:defRPr/>
            </a:pP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   </a:t>
            </a:r>
            <a:r>
              <a:rPr lang="en-US" sz="2800" i="1" dirty="0" smtClean="0">
                <a:latin typeface="Comic Sans MS" pitchFamily="66" charset="0"/>
              </a:rPr>
              <a:t>(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Rwy’n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chwarae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rygbi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ar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ddydd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Sul</a:t>
            </a:r>
            <a:r>
              <a:rPr lang="en-US" sz="2800" i="1" dirty="0" smtClean="0">
                <a:latin typeface="Comic Sans MS" pitchFamily="66" charset="0"/>
              </a:rPr>
              <a:t>)</a:t>
            </a:r>
            <a:endParaRPr lang="en-US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eich</a:t>
            </a:r>
            <a:r>
              <a:rPr lang="en-US" sz="2800" dirty="0" smtClean="0">
                <a:latin typeface="Comic Sans MS" pitchFamily="66" charset="0"/>
              </a:rPr>
              <a:t> barn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sz="2800" u="sng" dirty="0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gyffredinol</a:t>
            </a:r>
            <a:r>
              <a:rPr lang="en-US" sz="2800" dirty="0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</a:p>
          <a:p>
            <a:pPr marL="0" indent="0">
              <a:buFontTx/>
              <a:buNone/>
              <a:defRPr/>
            </a:pP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   </a:t>
            </a:r>
            <a:r>
              <a:rPr lang="en-US" sz="2800" i="1" dirty="0" smtClean="0">
                <a:latin typeface="Comic Sans MS" pitchFamily="66" charset="0"/>
              </a:rPr>
              <a:t>(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Rwy’n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hoffi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mynd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>
                <a:latin typeface="Comic Sans MS" pitchFamily="66" charset="0"/>
              </a:rPr>
              <a:t>i</a:t>
            </a:r>
            <a:r>
              <a:rPr lang="en-US" sz="2800" i="1" dirty="0" err="1" smtClean="0">
                <a:latin typeface="Comic Sans MS" pitchFamily="66" charset="0"/>
              </a:rPr>
              <a:t>’r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sinema</a:t>
            </a:r>
            <a:r>
              <a:rPr lang="en-US" sz="2800" i="1" dirty="0" smtClean="0">
                <a:latin typeface="Comic Sans MS" pitchFamily="66" charset="0"/>
              </a:rPr>
              <a:t>)</a:t>
            </a:r>
            <a:endParaRPr lang="en-US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ffeithiau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sydd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ddim</a:t>
            </a:r>
            <a:r>
              <a:rPr lang="en-US" sz="2800" u="sng" dirty="0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sz="2800" u="sng" dirty="0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2800" u="sng" dirty="0" err="1" smtClean="0">
                <a:solidFill>
                  <a:srgbClr val="B309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newid</a:t>
            </a:r>
            <a:endParaRPr lang="en-US" sz="2800" u="sng" dirty="0" smtClean="0">
              <a:solidFill>
                <a:srgbClr val="B309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>
              <a:buFontTx/>
              <a:buNone/>
              <a:defRPr/>
            </a:pPr>
            <a:r>
              <a:rPr lang="en-US" sz="2800" dirty="0" smtClean="0">
                <a:latin typeface="Comic Sans MS" pitchFamily="66" charset="0"/>
              </a:rPr>
              <a:t>    </a:t>
            </a:r>
            <a:r>
              <a:rPr lang="en-US" sz="2800" i="1" dirty="0" smtClean="0">
                <a:latin typeface="Comic Sans MS" pitchFamily="66" charset="0"/>
              </a:rPr>
              <a:t>(</a:t>
            </a:r>
            <a:r>
              <a:rPr lang="en-US" sz="2800" i="1" dirty="0" err="1" smtClean="0">
                <a:latin typeface="Comic Sans MS" pitchFamily="66" charset="0"/>
              </a:rPr>
              <a:t>Fy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enw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i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yw</a:t>
            </a:r>
            <a:r>
              <a:rPr lang="en-US" sz="2800" i="1" dirty="0" smtClean="0">
                <a:latin typeface="Comic Sans MS" pitchFamily="66" charset="0"/>
              </a:rPr>
              <a:t> </a:t>
            </a:r>
            <a:r>
              <a:rPr lang="en-US" sz="2800" i="1" dirty="0" err="1" smtClean="0">
                <a:latin typeface="Comic Sans MS" pitchFamily="66" charset="0"/>
              </a:rPr>
              <a:t>Sioned</a:t>
            </a:r>
            <a:r>
              <a:rPr lang="en-US" sz="2800" i="1" dirty="0" smtClean="0">
                <a:latin typeface="Comic Sans MS" pitchFamily="66" charset="0"/>
              </a:rPr>
              <a:t>)</a:t>
            </a:r>
            <a:endParaRPr lang="en-US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</a:rPr>
              <a:t>Attention!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752600"/>
            <a:ext cx="8064500" cy="527685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Comic Sans MS" pitchFamily="66" charset="0"/>
              </a:rPr>
              <a:t>Rhaid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cymryd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gofal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wrth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gyfieithu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berfau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y </a:t>
            </a:r>
            <a:r>
              <a:rPr lang="en-US" dirty="0" err="1" smtClean="0">
                <a:latin typeface="Comic Sans MS" pitchFamily="66" charset="0"/>
              </a:rPr>
              <a:t>presennol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Gymraeg</a:t>
            </a:r>
            <a:r>
              <a:rPr lang="en-US" dirty="0" smtClean="0">
                <a:latin typeface="Comic Sans MS" pitchFamily="66" charset="0"/>
              </a:rPr>
              <a:t>/</a:t>
            </a:r>
            <a:r>
              <a:rPr lang="en-US" dirty="0" err="1" smtClean="0">
                <a:latin typeface="Comic Sans MS" pitchFamily="66" charset="0"/>
              </a:rPr>
              <a:t>Saesneg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i</a:t>
            </a:r>
            <a:r>
              <a:rPr lang="en-US" dirty="0" err="1" smtClean="0">
                <a:latin typeface="Comic Sans MS" pitchFamily="66" charset="0"/>
              </a:rPr>
              <a:t>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Ffrangeg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>
              <a:defRPr/>
            </a:pPr>
            <a:r>
              <a:rPr lang="en-US" dirty="0" err="1" smtClean="0">
                <a:latin typeface="Comic Sans MS" pitchFamily="66" charset="0"/>
              </a:rPr>
              <a:t>E.e</a:t>
            </a:r>
            <a:r>
              <a:rPr lang="en-US" dirty="0" smtClean="0">
                <a:latin typeface="Comic Sans MS" pitchFamily="66" charset="0"/>
              </a:rPr>
              <a:t>. </a:t>
            </a:r>
            <a:r>
              <a:rPr lang="en-US" dirty="0" err="1" smtClean="0">
                <a:latin typeface="Comic Sans MS" pitchFamily="66" charset="0"/>
              </a:rPr>
              <a:t>wrth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gyfieithu</a:t>
            </a:r>
            <a:r>
              <a:rPr lang="en-US" dirty="0" smtClean="0">
                <a:latin typeface="Comic Sans MS" pitchFamily="66" charset="0"/>
              </a:rPr>
              <a:t> ‘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Rydw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chwarae</a:t>
            </a:r>
            <a:r>
              <a:rPr lang="en-US" dirty="0" smtClean="0">
                <a:latin typeface="Comic Sans MS" pitchFamily="66" charset="0"/>
              </a:rPr>
              <a:t>’, </a:t>
            </a:r>
            <a:r>
              <a:rPr lang="en-US" dirty="0" err="1" smtClean="0">
                <a:latin typeface="Comic Sans MS" pitchFamily="66" charset="0"/>
              </a:rPr>
              <a:t>mae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nifer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gwneud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camgymeriad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drwy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gyfieithu</a:t>
            </a:r>
            <a:r>
              <a:rPr lang="en-US" dirty="0" smtClean="0">
                <a:latin typeface="Comic Sans MS" pitchFamily="66" charset="0"/>
              </a:rPr>
              <a:t> ‘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Rydw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’ a ‘</a:t>
            </a: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chwarae</a:t>
            </a:r>
            <a:r>
              <a:rPr lang="en-US" dirty="0" smtClean="0">
                <a:latin typeface="Comic Sans MS" pitchFamily="66" charset="0"/>
              </a:rPr>
              <a:t>’ </a:t>
            </a:r>
            <a:r>
              <a:rPr lang="en-US" dirty="0" err="1" smtClean="0">
                <a:latin typeface="Comic Sans MS" pitchFamily="66" charset="0"/>
              </a:rPr>
              <a:t>ar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wahan</a:t>
            </a:r>
            <a:r>
              <a:rPr lang="en-US" dirty="0" smtClean="0">
                <a:latin typeface="Comic Sans MS" pitchFamily="66" charset="0"/>
              </a:rPr>
              <a:t> (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Saesneg</a:t>
            </a:r>
            <a:r>
              <a:rPr lang="en-US" dirty="0" smtClean="0">
                <a:latin typeface="Comic Sans MS" pitchFamily="66" charset="0"/>
              </a:rPr>
              <a:t> – ‘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 am</a:t>
            </a:r>
            <a:r>
              <a:rPr lang="en-US" dirty="0" smtClean="0">
                <a:latin typeface="Comic Sans MS" pitchFamily="66" charset="0"/>
              </a:rPr>
              <a:t>’ a ‘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playing</a:t>
            </a:r>
            <a:r>
              <a:rPr lang="en-US" dirty="0" smtClean="0">
                <a:latin typeface="Comic Sans MS" pitchFamily="66" charset="0"/>
              </a:rPr>
              <a:t>’) – ac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ysgrifennu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rhywbeth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tebyg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hyn</a:t>
            </a:r>
            <a:r>
              <a:rPr lang="en-US" dirty="0" smtClean="0">
                <a:latin typeface="Comic Sans MS" pitchFamily="66" charset="0"/>
              </a:rPr>
              <a:t>:</a:t>
            </a:r>
          </a:p>
          <a:p>
            <a:pPr marL="0" indent="0">
              <a:buFontTx/>
              <a:buNone/>
              <a:defRPr/>
            </a:pP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suis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joue</a:t>
            </a:r>
            <a:r>
              <a:rPr lang="en-US" dirty="0" smtClean="0">
                <a:latin typeface="Comic Sans MS" pitchFamily="66" charset="0"/>
              </a:rPr>
              <a:t>   NEU  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suis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jouer</a:t>
            </a:r>
            <a:endParaRPr lang="en-US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124" name="Picture 2" descr="http://3.bp.blogspot.com/_uK7lH7zrxz0/THlUr3M4QeI/AAAAAAAAA5U/NmONLYb-Fn4/s1600/cau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33375"/>
            <a:ext cx="13239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2" descr="http://3.bp.blogspot.com/_uK7lH7zrxz0/THlUr3M4QeI/AAAAAAAAA5U/NmONLYb-Fn4/s1600/cau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33375"/>
            <a:ext cx="13239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Wrong Cross Clip 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1277938"/>
            <a:ext cx="2857500" cy="285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0" descr="http://spartansgym.com/wp-content/uploads/2011/12/wrong-doings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876925"/>
            <a:ext cx="668338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0" descr="http://spartansgym.com/wp-content/uploads/2011/12/wrong-doings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8" y="5876925"/>
            <a:ext cx="668337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>
                <a:latin typeface="Comic Sans MS" pitchFamily="66" charset="0"/>
              </a:rPr>
              <a:t>Meddyliwch yn ofalus!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7826375" cy="41148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Comic Sans MS" pitchFamily="66" charset="0"/>
              </a:rPr>
              <a:t>Rhaid</a:t>
            </a:r>
            <a:r>
              <a:rPr lang="en-US" dirty="0" smtClean="0">
                <a:latin typeface="Comic Sans MS" pitchFamily="66" charset="0"/>
              </a:rPr>
              <a:t> bob </a:t>
            </a:r>
            <a:r>
              <a:rPr lang="en-US" dirty="0" err="1" smtClean="0">
                <a:latin typeface="Comic Sans MS" pitchFamily="66" charset="0"/>
              </a:rPr>
              <a:t>amser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cysidro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sydd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dod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ôl</a:t>
            </a:r>
            <a:r>
              <a:rPr lang="en-US" dirty="0" smtClean="0">
                <a:latin typeface="Comic Sans MS" pitchFamily="66" charset="0"/>
              </a:rPr>
              <a:t> ‘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Rydw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’ – </a:t>
            </a:r>
            <a:r>
              <a:rPr lang="en-US" dirty="0" err="1" smtClean="0">
                <a:latin typeface="Comic Sans MS" pitchFamily="66" charset="0"/>
              </a:rPr>
              <a:t>os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mai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rhywbeth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gallwch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b="1" u="sng" dirty="0" err="1" smtClean="0">
                <a:latin typeface="Comic Sans MS" pitchFamily="66" charset="0"/>
              </a:rPr>
              <a:t>wneud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yw</a:t>
            </a:r>
            <a:r>
              <a:rPr lang="en-US" dirty="0" smtClean="0">
                <a:latin typeface="Comic Sans MS" pitchFamily="66" charset="0"/>
              </a:rPr>
              <a:t> hi (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hytrach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nac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ansoddair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ddisgrifio</a:t>
            </a:r>
            <a:r>
              <a:rPr lang="en-US" dirty="0" smtClean="0">
                <a:latin typeface="Comic Sans MS" pitchFamily="66" charset="0"/>
              </a:rPr>
              <a:t>), </a:t>
            </a:r>
            <a:r>
              <a:rPr lang="en-US" dirty="0" err="1" smtClean="0">
                <a:latin typeface="Comic Sans MS" pitchFamily="66" charset="0"/>
              </a:rPr>
              <a:t>yna’r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gair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sy’n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dilyn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yw’r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ferf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sydd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angen</a:t>
            </a:r>
            <a:r>
              <a:rPr lang="en-US" dirty="0" smtClean="0">
                <a:latin typeface="Comic Sans MS" pitchFamily="66" charset="0"/>
              </a:rPr>
              <a:t>: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Rydw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’n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chwarae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/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 am </a:t>
            </a:r>
            <a:r>
              <a:rPr lang="en-US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playing</a:t>
            </a:r>
          </a:p>
          <a:p>
            <a:pPr>
              <a:defRPr/>
            </a:pPr>
            <a:r>
              <a:rPr lang="en-US" dirty="0" smtClean="0">
                <a:latin typeface="Comic Sans MS" pitchFamily="66" charset="0"/>
              </a:rPr>
              <a:t>‘</a:t>
            </a:r>
            <a:r>
              <a:rPr lang="en-US" dirty="0" err="1" smtClean="0">
                <a:latin typeface="Comic Sans MS" pitchFamily="66" charset="0"/>
              </a:rPr>
              <a:t>Chwarae</a:t>
            </a:r>
            <a:r>
              <a:rPr lang="en-US" dirty="0" smtClean="0">
                <a:latin typeface="Comic Sans MS" pitchFamily="66" charset="0"/>
              </a:rPr>
              <a:t>’ (‘</a:t>
            </a:r>
            <a:r>
              <a:rPr lang="en-US" dirty="0" err="1" smtClean="0">
                <a:latin typeface="Comic Sans MS" pitchFamily="66" charset="0"/>
              </a:rPr>
              <a:t>jouer</a:t>
            </a:r>
            <a:r>
              <a:rPr lang="en-US" dirty="0" smtClean="0">
                <a:latin typeface="Comic Sans MS" pitchFamily="66" charset="0"/>
              </a:rPr>
              <a:t>’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Ffrangeg</a:t>
            </a:r>
            <a:r>
              <a:rPr lang="en-US" dirty="0" smtClean="0">
                <a:latin typeface="Comic Sans MS" pitchFamily="66" charset="0"/>
              </a:rPr>
              <a:t>) </a:t>
            </a:r>
            <a:r>
              <a:rPr lang="en-US" dirty="0" err="1" smtClean="0">
                <a:latin typeface="Comic Sans MS" pitchFamily="66" charset="0"/>
              </a:rPr>
              <a:t>yw’r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ferf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sydd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angen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achos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yma</a:t>
            </a:r>
            <a:r>
              <a:rPr lang="en-US" dirty="0" smtClean="0">
                <a:latin typeface="Comic Sans MS" pitchFamily="66" charset="0"/>
              </a:rPr>
              <a:t>.</a:t>
            </a:r>
          </a:p>
        </p:txBody>
      </p:sp>
      <p:pic>
        <p:nvPicPr>
          <p:cNvPr id="6148" name="Picture 2" descr="C:\Documents and Settings\Admin\Local Settings\Temporary Internet Files\Content.IE5\MJU8XG5R\MC9004344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33375"/>
            <a:ext cx="1100137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</a:rPr>
              <a:t>Gwneud y dewis cywir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omic Sans MS" pitchFamily="66" charset="0"/>
              </a:rPr>
              <a:t>Felly, </a:t>
            </a:r>
            <a:r>
              <a:rPr lang="en-US" dirty="0" err="1" smtClean="0">
                <a:latin typeface="Comic Sans MS" pitchFamily="66" charset="0"/>
              </a:rPr>
              <a:t>gan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ddefnyddio’r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ferf</a:t>
            </a:r>
            <a:r>
              <a:rPr lang="en-US" dirty="0" smtClean="0">
                <a:latin typeface="Comic Sans MS" pitchFamily="66" charset="0"/>
              </a:rPr>
              <a:t> ‘</a:t>
            </a:r>
            <a:r>
              <a:rPr lang="en-US" dirty="0" err="1" smtClean="0">
                <a:latin typeface="Comic Sans MS" pitchFamily="66" charset="0"/>
              </a:rPr>
              <a:t>jou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er</a:t>
            </a:r>
            <a:r>
              <a:rPr lang="en-US" dirty="0" smtClean="0">
                <a:latin typeface="Comic Sans MS" pitchFamily="66" charset="0"/>
              </a:rPr>
              <a:t>’, </a:t>
            </a:r>
            <a:r>
              <a:rPr lang="en-US" dirty="0" err="1" smtClean="0">
                <a:latin typeface="Comic Sans MS" pitchFamily="66" charset="0"/>
              </a:rPr>
              <a:t>a’i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ddefnyddio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amser</a:t>
            </a:r>
            <a:r>
              <a:rPr lang="en-US" dirty="0" smtClean="0">
                <a:latin typeface="Comic Sans MS" pitchFamily="66" charset="0"/>
              </a:rPr>
              <a:t> y </a:t>
            </a:r>
            <a:r>
              <a:rPr lang="en-US" dirty="0" err="1" smtClean="0">
                <a:latin typeface="Comic Sans MS" pitchFamily="66" charset="0"/>
              </a:rPr>
              <a:t>presennol</a:t>
            </a:r>
            <a:r>
              <a:rPr lang="en-US" dirty="0" smtClean="0">
                <a:latin typeface="Comic Sans MS" pitchFamily="66" charset="0"/>
              </a:rPr>
              <a:t>, mi </a:t>
            </a:r>
            <a:r>
              <a:rPr lang="en-US" dirty="0" err="1" smtClean="0">
                <a:latin typeface="Comic Sans MS" pitchFamily="66" charset="0"/>
              </a:rPr>
              <a:t>ddylech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gyfieithu</a:t>
            </a:r>
            <a:r>
              <a:rPr lang="en-US" dirty="0" smtClean="0">
                <a:latin typeface="Comic Sans MS" pitchFamily="66" charset="0"/>
              </a:rPr>
              <a:t> ‘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Rydw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chwarae</a:t>
            </a:r>
            <a:r>
              <a:rPr lang="en-US" dirty="0" smtClean="0">
                <a:latin typeface="Comic Sans MS" pitchFamily="66" charset="0"/>
              </a:rPr>
              <a:t>’ </a:t>
            </a:r>
            <a:r>
              <a:rPr lang="en-US" dirty="0" err="1" smtClean="0">
                <a:latin typeface="Comic Sans MS" pitchFamily="66" charset="0"/>
              </a:rPr>
              <a:t>fel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hyn</a:t>
            </a:r>
            <a:r>
              <a:rPr lang="en-US" dirty="0" smtClean="0">
                <a:latin typeface="Comic Sans MS" pitchFamily="66" charset="0"/>
              </a:rPr>
              <a:t>:</a:t>
            </a:r>
          </a:p>
          <a:p>
            <a:pPr marL="0" indent="0">
              <a:buFontTx/>
              <a:buNone/>
              <a:defRPr/>
            </a:pPr>
            <a:r>
              <a:rPr lang="en-US" dirty="0" smtClean="0">
                <a:solidFill>
                  <a:srgbClr val="0B9D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			</a:t>
            </a:r>
            <a:r>
              <a:rPr lang="en-US" sz="45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 </a:t>
            </a:r>
            <a:r>
              <a:rPr lang="en-US" sz="45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jou</a:t>
            </a:r>
            <a:r>
              <a:rPr lang="en-US" sz="45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endParaRPr lang="en-US" sz="45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>
              <a:buFontTx/>
              <a:buNone/>
              <a:defRPr/>
            </a:pP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>
              <a:buFontTx/>
              <a:buNone/>
              <a:defRPr/>
            </a:pPr>
            <a:r>
              <a:rPr lang="en-US" i="1" dirty="0" smtClean="0">
                <a:latin typeface="Comic Sans MS" pitchFamily="66" charset="0"/>
              </a:rPr>
              <a:t>(</a:t>
            </a:r>
            <a:r>
              <a:rPr lang="en-US" b="1" i="1" u="sng" dirty="0" err="1" smtClean="0">
                <a:latin typeface="Comic Sans MS" pitchFamily="66" charset="0"/>
              </a:rPr>
              <a:t>Nodwch</a:t>
            </a:r>
            <a:r>
              <a:rPr lang="en-US" dirty="0" smtClean="0">
                <a:latin typeface="Comic Sans MS" pitchFamily="66" charset="0"/>
              </a:rPr>
              <a:t>: </a:t>
            </a:r>
            <a:r>
              <a:rPr lang="en-US" dirty="0" err="1" smtClean="0">
                <a:latin typeface="Comic Sans MS" pitchFamily="66" charset="0"/>
              </a:rPr>
              <a:t>Wrth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gyfieithu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o’r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Saesneg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mae</a:t>
            </a:r>
            <a:r>
              <a:rPr lang="en-US" dirty="0" smtClean="0">
                <a:latin typeface="Comic Sans MS" pitchFamily="66" charset="0"/>
              </a:rPr>
              <a:t> ‘je </a:t>
            </a:r>
            <a:r>
              <a:rPr lang="en-US" dirty="0" err="1" smtClean="0">
                <a:latin typeface="Comic Sans MS" pitchFamily="66" charset="0"/>
              </a:rPr>
              <a:t>joue</a:t>
            </a:r>
            <a:r>
              <a:rPr lang="en-US" dirty="0" smtClean="0">
                <a:latin typeface="Comic Sans MS" pitchFamily="66" charset="0"/>
              </a:rPr>
              <a:t>’ </a:t>
            </a:r>
            <a:r>
              <a:rPr lang="en-US" dirty="0" err="1" smtClean="0">
                <a:latin typeface="Comic Sans MS" pitchFamily="66" charset="0"/>
              </a:rPr>
              <a:t>yn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gallu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golygu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unai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Comic Sans MS" pitchFamily="66" charset="0"/>
              </a:rPr>
              <a:t>I play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neu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Comic Sans MS" pitchFamily="66" charset="0"/>
              </a:rPr>
              <a:t>I </a:t>
            </a:r>
            <a:r>
              <a:rPr lang="en-US" i="1" u="sng" dirty="0" smtClean="0">
                <a:latin typeface="Comic Sans MS" pitchFamily="66" charset="0"/>
              </a:rPr>
              <a:t>am</a:t>
            </a:r>
            <a:r>
              <a:rPr lang="en-US" i="1" dirty="0" smtClean="0">
                <a:latin typeface="Comic Sans MS" pitchFamily="66" charset="0"/>
              </a:rPr>
              <a:t> play</a:t>
            </a:r>
            <a:r>
              <a:rPr lang="en-US" i="1" u="sng" dirty="0" smtClean="0">
                <a:latin typeface="Comic Sans MS" pitchFamily="66" charset="0"/>
              </a:rPr>
              <a:t>ing</a:t>
            </a:r>
            <a:r>
              <a:rPr lang="en-US" i="1" dirty="0" smtClean="0">
                <a:latin typeface="Comic Sans MS" pitchFamily="66" charset="0"/>
              </a:rPr>
              <a:t> )</a:t>
            </a:r>
            <a:endParaRPr lang="en-US" dirty="0" smtClean="0">
              <a:latin typeface="Comic Sans MS" pitchFamily="66" charset="0"/>
            </a:endParaRPr>
          </a:p>
          <a:p>
            <a:pPr>
              <a:defRPr/>
            </a:pPr>
            <a:endParaRPr lang="en-US" dirty="0">
              <a:solidFill>
                <a:srgbClr val="0B9DB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</a:rPr>
              <a:t>Vocabulaire utile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57338"/>
            <a:ext cx="7620000" cy="43100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Geirfa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defnyddiol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i’w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gynnwys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wrth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ddefnyddio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berfau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yn</a:t>
            </a:r>
            <a:r>
              <a:rPr lang="en-US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y </a:t>
            </a:r>
            <a:r>
              <a:rPr lang="en-US" sz="30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presennol</a:t>
            </a:r>
            <a:r>
              <a:rPr lang="en-US" sz="3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endParaRPr lang="en-US" sz="3000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Heddiw</a:t>
            </a:r>
            <a:r>
              <a:rPr lang="en-US" sz="2700" dirty="0" smtClean="0">
                <a:latin typeface="Comic Sans MS" pitchFamily="66" charset="0"/>
              </a:rPr>
              <a:t> = </a:t>
            </a:r>
            <a:r>
              <a:rPr lang="en-US" sz="2700" dirty="0" err="1" smtClean="0">
                <a:latin typeface="Comic Sans MS" pitchFamily="66" charset="0"/>
              </a:rPr>
              <a:t>Aujourd’hui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Nawr</a:t>
            </a:r>
            <a:r>
              <a:rPr lang="en-US" sz="2700" i="1" dirty="0" smtClean="0">
                <a:latin typeface="Comic Sans MS" pitchFamily="66" charset="0"/>
              </a:rPr>
              <a:t> = </a:t>
            </a:r>
            <a:r>
              <a:rPr lang="en-US" sz="2700" dirty="0" err="1" smtClean="0">
                <a:latin typeface="Comic Sans MS" pitchFamily="66" charset="0"/>
              </a:rPr>
              <a:t>Maintenant</a:t>
            </a:r>
            <a:endParaRPr lang="en-US" sz="2700" i="1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Fel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i="1" dirty="0" err="1" smtClean="0">
                <a:latin typeface="Comic Sans MS" pitchFamily="66" charset="0"/>
              </a:rPr>
              <a:t>arfer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dirty="0" smtClean="0">
                <a:latin typeface="Comic Sans MS" pitchFamily="66" charset="0"/>
              </a:rPr>
              <a:t>= </a:t>
            </a:r>
            <a:r>
              <a:rPr lang="en-US" sz="2700" dirty="0" err="1" smtClean="0">
                <a:latin typeface="Comic Sans MS" pitchFamily="66" charset="0"/>
              </a:rPr>
              <a:t>D’habitude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Fel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i="1" dirty="0" err="1" smtClean="0">
                <a:latin typeface="Comic Sans MS" pitchFamily="66" charset="0"/>
              </a:rPr>
              <a:t>arfer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dirty="0" smtClean="0">
                <a:latin typeface="Comic Sans MS" pitchFamily="66" charset="0"/>
              </a:rPr>
              <a:t>= </a:t>
            </a:r>
            <a:r>
              <a:rPr lang="en-US" sz="2700" dirty="0" err="1" smtClean="0">
                <a:latin typeface="Comic Sans MS" pitchFamily="66" charset="0"/>
              </a:rPr>
              <a:t>Normalement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Yn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i="1" dirty="0" err="1" smtClean="0">
                <a:latin typeface="Comic Sans MS" pitchFamily="66" charset="0"/>
              </a:rPr>
              <a:t>aml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dirty="0" smtClean="0">
                <a:latin typeface="Comic Sans MS" pitchFamily="66" charset="0"/>
              </a:rPr>
              <a:t>= </a:t>
            </a:r>
            <a:r>
              <a:rPr lang="en-US" sz="2700" dirty="0" err="1" smtClean="0">
                <a:latin typeface="Comic Sans MS" pitchFamily="66" charset="0"/>
              </a:rPr>
              <a:t>Souvent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Pob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i="1" dirty="0" err="1" smtClean="0">
                <a:latin typeface="Comic Sans MS" pitchFamily="66" charset="0"/>
              </a:rPr>
              <a:t>dydd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dirty="0" smtClean="0">
                <a:latin typeface="Comic Sans MS" pitchFamily="66" charset="0"/>
              </a:rPr>
              <a:t>= </a:t>
            </a:r>
            <a:r>
              <a:rPr lang="en-US" sz="2700" dirty="0" err="1" smtClean="0">
                <a:latin typeface="Comic Sans MS" pitchFamily="66" charset="0"/>
              </a:rPr>
              <a:t>Tous</a:t>
            </a:r>
            <a:r>
              <a:rPr lang="en-US" sz="2700" dirty="0" smtClean="0">
                <a:latin typeface="Comic Sans MS" pitchFamily="66" charset="0"/>
              </a:rPr>
              <a:t> les </a:t>
            </a:r>
            <a:r>
              <a:rPr lang="en-US" sz="2700" dirty="0" err="1" smtClean="0">
                <a:latin typeface="Comic Sans MS" pitchFamily="66" charset="0"/>
              </a:rPr>
              <a:t>jours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Pob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i="1" dirty="0" err="1" smtClean="0">
                <a:latin typeface="Comic Sans MS" pitchFamily="66" charset="0"/>
              </a:rPr>
              <a:t>wythnos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dirty="0" smtClean="0">
                <a:latin typeface="Comic Sans MS" pitchFamily="66" charset="0"/>
              </a:rPr>
              <a:t>= </a:t>
            </a:r>
            <a:r>
              <a:rPr lang="en-US" sz="2700" dirty="0" err="1" smtClean="0">
                <a:latin typeface="Comic Sans MS" pitchFamily="66" charset="0"/>
              </a:rPr>
              <a:t>Chaque</a:t>
            </a:r>
            <a:r>
              <a:rPr lang="en-US" sz="2700" dirty="0" smtClean="0">
                <a:latin typeface="Comic Sans MS" pitchFamily="66" charset="0"/>
              </a:rPr>
              <a:t> </a:t>
            </a:r>
            <a:r>
              <a:rPr lang="en-US" sz="2700" dirty="0" err="1" smtClean="0">
                <a:latin typeface="Comic Sans MS" pitchFamily="66" charset="0"/>
              </a:rPr>
              <a:t>semaine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00" i="1" dirty="0" err="1" smtClean="0">
                <a:latin typeface="Comic Sans MS" pitchFamily="66" charset="0"/>
              </a:rPr>
              <a:t>Yn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i="1" dirty="0" err="1" smtClean="0">
                <a:latin typeface="Comic Sans MS" pitchFamily="66" charset="0"/>
              </a:rPr>
              <a:t>reolaidd</a:t>
            </a:r>
            <a:r>
              <a:rPr lang="en-US" sz="2700" i="1" dirty="0" smtClean="0">
                <a:latin typeface="Comic Sans MS" pitchFamily="66" charset="0"/>
              </a:rPr>
              <a:t> </a:t>
            </a:r>
            <a:r>
              <a:rPr lang="en-US" sz="2700" dirty="0" smtClean="0">
                <a:latin typeface="Comic Sans MS" pitchFamily="66" charset="0"/>
              </a:rPr>
              <a:t>= </a:t>
            </a:r>
            <a:r>
              <a:rPr lang="en-US" sz="2700" dirty="0" err="1" smtClean="0">
                <a:latin typeface="Comic Sans MS" pitchFamily="66" charset="0"/>
              </a:rPr>
              <a:t>Régulièrement</a:t>
            </a:r>
            <a:endParaRPr lang="en-US" sz="2700" dirty="0" smtClean="0">
              <a:latin typeface="Comic Sans MS" pitchFamily="66" charset="0"/>
            </a:endParaRPr>
          </a:p>
          <a:p>
            <a:pPr>
              <a:defRPr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800" smtClean="0">
                <a:solidFill>
                  <a:srgbClr val="15FF0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Les verbes -er</a:t>
            </a:r>
            <a:endParaRPr lang="en-US" sz="4800" smtClean="0">
              <a:solidFill>
                <a:srgbClr val="15FF0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2276475"/>
            <a:ext cx="3433763" cy="359092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GB" sz="3600" smtClean="0">
              <a:latin typeface="Comic Sans MS" pitchFamily="66" charset="0"/>
            </a:endParaRP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Je regard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Tu regard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Il/Elle regard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</a:p>
          <a:p>
            <a:pPr algn="ctr" eaLnBrk="1" hangingPunct="1">
              <a:buFontTx/>
              <a:buNone/>
            </a:pPr>
            <a:endParaRPr lang="en-U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2276475"/>
            <a:ext cx="4392612" cy="35179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GB" sz="3600" smtClean="0">
              <a:latin typeface="Comic Sans MS" pitchFamily="66" charset="0"/>
            </a:endParaRP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Nous regard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ons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Vous regard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ez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Ils/Elles regard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ent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2987675" y="1773238"/>
            <a:ext cx="4679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regard</a:t>
            </a:r>
            <a:r>
              <a:rPr lang="en-US">
                <a:solidFill>
                  <a:srgbClr val="FF0000"/>
                </a:solidFill>
              </a:rPr>
              <a:t>er </a:t>
            </a:r>
            <a:r>
              <a:rPr lang="en-US" i="1">
                <a:solidFill>
                  <a:schemeClr val="tx1"/>
                </a:solidFill>
              </a:rPr>
              <a:t>(gwylio)</a:t>
            </a:r>
          </a:p>
        </p:txBody>
      </p:sp>
      <p:pic>
        <p:nvPicPr>
          <p:cNvPr id="9222" name="Picture 7" descr="PE0302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52513"/>
            <a:ext cx="1023938" cy="162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2852738"/>
            <a:ext cx="4321175" cy="33750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Nous fin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issons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Vous fin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issez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Ils/Elles fin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issent</a:t>
            </a:r>
          </a:p>
        </p:txBody>
      </p:sp>
      <p:sp>
        <p:nvSpPr>
          <p:cNvPr id="1024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852738"/>
            <a:ext cx="3733800" cy="3375025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Je fin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is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Tu fin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is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Il/Elle fin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it</a:t>
            </a:r>
          </a:p>
          <a:p>
            <a:pPr algn="ctr" eaLnBrk="1" hangingPunct="1">
              <a:buFontTx/>
              <a:buNone/>
            </a:pPr>
            <a:endParaRPr lang="en-US" sz="36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2700338" y="1773238"/>
            <a:ext cx="4103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fin</a:t>
            </a:r>
            <a:r>
              <a:rPr lang="en-US">
                <a:solidFill>
                  <a:srgbClr val="FF0000"/>
                </a:solidFill>
              </a:rPr>
              <a:t>ir </a:t>
            </a:r>
            <a:r>
              <a:rPr lang="en-US" i="1">
                <a:solidFill>
                  <a:schemeClr val="tx1"/>
                </a:solidFill>
              </a:rPr>
              <a:t>(gorffen)</a:t>
            </a:r>
          </a:p>
        </p:txBody>
      </p:sp>
      <p:sp>
        <p:nvSpPr>
          <p:cNvPr id="6554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800" smtClean="0">
                <a:solidFill>
                  <a:srgbClr val="15FF0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Les verbes -ir</a:t>
            </a:r>
            <a:endParaRPr lang="en-US" sz="4800" smtClean="0">
              <a:solidFill>
                <a:srgbClr val="15FF0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2852738"/>
            <a:ext cx="4321175" cy="33750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Nous perd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ons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Vous perd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ez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Ils/Elles perd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852738"/>
            <a:ext cx="3733800" cy="3375025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Je perd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Tu perd</a:t>
            </a:r>
            <a:r>
              <a:rPr lang="en-US" sz="3600" smtClean="0">
                <a:solidFill>
                  <a:srgbClr val="FF0000"/>
                </a:solidFill>
                <a:latin typeface="Comic Sans MS" pitchFamily="66" charset="0"/>
              </a:rPr>
              <a:t>s</a:t>
            </a:r>
          </a:p>
          <a:p>
            <a:pPr algn="ctr" eaLnBrk="1" hangingPunct="1">
              <a:buFontTx/>
              <a:buNone/>
            </a:pPr>
            <a:r>
              <a:rPr lang="en-GB" sz="3600" smtClean="0">
                <a:latin typeface="Comic Sans MS" pitchFamily="66" charset="0"/>
              </a:rPr>
              <a:t>Il/Elle perd</a:t>
            </a:r>
            <a:endParaRPr lang="en-US" sz="360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 eaLnBrk="1" hangingPunct="1">
              <a:buFontTx/>
              <a:buNone/>
            </a:pPr>
            <a:endParaRPr lang="en-US" sz="36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987675" y="1773238"/>
            <a:ext cx="38163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perd</a:t>
            </a:r>
            <a:r>
              <a:rPr lang="en-US">
                <a:solidFill>
                  <a:srgbClr val="FF0000"/>
                </a:solidFill>
              </a:rPr>
              <a:t>re </a:t>
            </a:r>
            <a:r>
              <a:rPr lang="en-US" i="1">
                <a:solidFill>
                  <a:schemeClr val="tx1"/>
                </a:solidFill>
              </a:rPr>
              <a:t>(colli)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800" smtClean="0">
                <a:solidFill>
                  <a:srgbClr val="15FF0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Les verbes -re</a:t>
            </a:r>
            <a:endParaRPr lang="en-US" sz="4800" smtClean="0">
              <a:solidFill>
                <a:srgbClr val="15FF0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1270" name="Picture 11" descr="PE07015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341438"/>
            <a:ext cx="122872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680</TotalTime>
  <Words>368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Comic Sans MS</vt:lpstr>
      <vt:lpstr>Arial</vt:lpstr>
      <vt:lpstr>Times New Roman</vt:lpstr>
      <vt:lpstr>Wingdings</vt:lpstr>
      <vt:lpstr>Notebook</vt:lpstr>
      <vt:lpstr>Les verbes au présent</vt:lpstr>
      <vt:lpstr>Le présent</vt:lpstr>
      <vt:lpstr>Attention!</vt:lpstr>
      <vt:lpstr>Meddyliwch yn ofalus!</vt:lpstr>
      <vt:lpstr>Gwneud y dewis cywir</vt:lpstr>
      <vt:lpstr>Vocabulaire utile</vt:lpstr>
      <vt:lpstr>Les verbes -er</vt:lpstr>
      <vt:lpstr>Les verbes -ir</vt:lpstr>
      <vt:lpstr>Les verbes -re</vt:lpstr>
      <vt:lpstr> Nawr, ceisiwch gwblhau eich rhestri o ferfau rheolaidd eraill yn eich llyfryn.  Yna, ceisiwch yr ymarferion sy’n dilyn.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ANIMAUX</dc:title>
  <dc:creator>Cath Murphy</dc:creator>
  <cp:lastModifiedBy>Admin</cp:lastModifiedBy>
  <cp:revision>69</cp:revision>
  <dcterms:created xsi:type="dcterms:W3CDTF">2004-01-28T16:44:00Z</dcterms:created>
  <dcterms:modified xsi:type="dcterms:W3CDTF">2012-09-18T15:01:33Z</dcterms:modified>
</cp:coreProperties>
</file>